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5A26"/>
    <a:srgbClr val="336600"/>
    <a:srgbClr val="FFCC00"/>
    <a:srgbClr val="99CC00"/>
    <a:srgbClr val="008000"/>
    <a:srgbClr val="0000FF"/>
    <a:srgbClr val="00759A"/>
    <a:srgbClr val="E54D09"/>
    <a:srgbClr val="DA4104"/>
    <a:srgbClr val="F74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4" d="100"/>
          <a:sy n="24" d="100"/>
        </p:scale>
        <p:origin x="-2070" y="-17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a:prstGeom prst="rect">
            <a:avLst/>
          </a:prstGeo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7680962"/>
            <a:ext cx="39502080" cy="2172462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194560" y="7680962"/>
            <a:ext cx="39502080" cy="2172462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a:prstGeom prst="rect">
            <a:avLst/>
          </a:prstGeo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a:prstGeom prst="rect">
            <a:avLst/>
          </a:prstGeo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a:prstGeom prst="rect">
            <a:avLst/>
          </a:prstGeo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a:prstGeom prst="rect">
            <a:avLst/>
          </a:prstGeo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a:prstGeom prst="rect">
            <a:avLst/>
          </a:prstGeo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a:prstGeom prst="rect">
            <a:avLst/>
          </a:prstGeo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a:prstGeom prst="rect">
            <a:avLst/>
          </a:prstGeo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8" name="Footer Placeholder 7"/>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9" name="Slide Number Placeholder 8"/>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4" name="Footer Placeholder 3"/>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5" name="Slide Number Placeholder 4"/>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3" name="Footer Placeholder 2"/>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4" name="Slide Number Placeholder 3"/>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a:prstGeom prst="rect">
            <a:avLst/>
          </a:prstGeo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a:prstGeom prst="rect">
            <a:avLst/>
          </a:prstGeo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a:prstGeom prst="rect">
            <a:avLst/>
          </a:prstGeo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a:prstGeom prst="rect">
            <a:avLst/>
          </a:prstGeo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a:xfrm>
            <a:off x="2194560" y="30510483"/>
            <a:ext cx="10241280" cy="1752600"/>
          </a:xfrm>
          <a:prstGeom prst="rect">
            <a:avLst/>
          </a:prstGeom>
        </p:spPr>
        <p:txBody>
          <a:bodyPr/>
          <a:lstStyle/>
          <a:p>
            <a:fld id="{D9D26CB9-01E4-44B8-8084-BCC418CF4A2D}" type="datetimeFigureOut">
              <a:rPr lang="en-US" smtClean="0"/>
              <a:pPr/>
              <a:t>5/27/2015</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049" name="Picture 1"/>
          <p:cNvPicPr>
            <a:picLocks noChangeAspect="1" noChangeArrowheads="1"/>
          </p:cNvPicPr>
          <p:nvPr userDrawn="1"/>
        </p:nvPicPr>
        <p:blipFill rotWithShape="1">
          <a:blip r:embed="rId13" cstate="print">
            <a:grayscl/>
            <a:extLst>
              <a:ext uri="{BEBA8EAE-BF5A-486C-A8C5-ECC9F3942E4B}">
                <a14:imgProps xmlns:a14="http://schemas.microsoft.com/office/drawing/2010/main">
                  <a14:imgLayer r:embed="rId14">
                    <a14:imgEffect>
                      <a14:sharpenSoften amount="-40000"/>
                    </a14:imgEffect>
                    <a14:imgEffect>
                      <a14:brightnessContrast bright="2000" contrast="-76000"/>
                    </a14:imgEffect>
                  </a14:imgLayer>
                </a14:imgProps>
              </a:ext>
              <a:ext uri="{28A0092B-C50C-407E-A947-70E740481C1C}">
                <a14:useLocalDpi xmlns:a14="http://schemas.microsoft.com/office/drawing/2010/main" val="0"/>
              </a:ext>
            </a:extLst>
          </a:blip>
          <a:srcRect t="24103"/>
          <a:stretch/>
        </p:blipFill>
        <p:spPr bwMode="auto">
          <a:xfrm>
            <a:off x="-12032" y="0"/>
            <a:ext cx="43903232" cy="1005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userDrawn="1"/>
        </p:nvSpPr>
        <p:spPr>
          <a:xfrm>
            <a:off x="0" y="4495800"/>
            <a:ext cx="43891200" cy="2514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9050" y="29641800"/>
            <a:ext cx="43930888" cy="33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2001282" y="14630400"/>
            <a:ext cx="11943318" cy="7047131"/>
            <a:chOff x="2028825" y="16154400"/>
            <a:chExt cx="11943318" cy="7047131"/>
          </a:xfrm>
        </p:grpSpPr>
        <p:pic>
          <p:nvPicPr>
            <p:cNvPr id="1051" name="Picture 27" descr="http://ecx.images-amazon.com/images/I/51ihHmdU%2BWL._SL1001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4613" y="19735800"/>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https://www.manylabs.org/file/project/dustSensor/dust-sensor-1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25" y="16306800"/>
              <a:ext cx="3429000" cy="283178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028825" y="19050000"/>
              <a:ext cx="3657600"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Grove (Large PM)</a:t>
              </a:r>
              <a:endParaRPr lang="en-US" sz="3600" b="1" dirty="0">
                <a:effectLst>
                  <a:outerShdw blurRad="38100" dist="38100" dir="2700000" algn="tl">
                    <a:srgbClr val="000000">
                      <a:alpha val="43137"/>
                    </a:srgbClr>
                  </a:outerShdw>
                </a:effectLst>
              </a:endParaRPr>
            </a:p>
          </p:txBody>
        </p:sp>
        <p:pic>
          <p:nvPicPr>
            <p:cNvPr id="1045" name="Picture 21" descr="http://imall.iteadstudio.com/media/catalog/product/cache/1/image/9df78eab33525d08d6e5fb8d27136e95/i/m/im130608001_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1484" y="16154400"/>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386426" y="19050000"/>
              <a:ext cx="3585717"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Sharp (Small PM)</a:t>
              </a:r>
              <a:endParaRPr lang="en-US" sz="3600" b="1" dirty="0">
                <a:effectLst>
                  <a:outerShdw blurRad="38100" dist="38100" dir="2700000" algn="tl">
                    <a:srgbClr val="000000">
                      <a:alpha val="43137"/>
                    </a:srgbClr>
                  </a:outerShdw>
                </a:effectLst>
              </a:endParaRPr>
            </a:p>
          </p:txBody>
        </p:sp>
        <p:pic>
          <p:nvPicPr>
            <p:cNvPr id="104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16535400"/>
              <a:ext cx="2667000" cy="2563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TextBox 40"/>
            <p:cNvSpPr txBox="1"/>
            <p:nvPr/>
          </p:nvSpPr>
          <p:spPr>
            <a:xfrm>
              <a:off x="6858701" y="19045582"/>
              <a:ext cx="2360799" cy="579768"/>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MQ-7 (CO)</a:t>
              </a:r>
              <a:endParaRPr lang="en-US" sz="3600" b="1" dirty="0">
                <a:effectLst>
                  <a:outerShdw blurRad="38100" dist="38100" dir="2700000" algn="tl">
                    <a:srgbClr val="000000">
                      <a:alpha val="43137"/>
                    </a:srgbClr>
                  </a:outerShdw>
                </a:effectLst>
              </a:endParaRPr>
            </a:p>
          </p:txBody>
        </p:sp>
        <p:sp>
          <p:nvSpPr>
            <p:cNvPr id="42" name="TextBox 41"/>
            <p:cNvSpPr txBox="1"/>
            <p:nvPr/>
          </p:nvSpPr>
          <p:spPr>
            <a:xfrm>
              <a:off x="3124200" y="22555200"/>
              <a:ext cx="5272627"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DHT22 (Temp + Humidity)</a:t>
              </a:r>
              <a:endParaRPr lang="en-US" sz="3600" b="1" dirty="0">
                <a:effectLst>
                  <a:outerShdw blurRad="38100" dist="38100" dir="2700000" algn="tl">
                    <a:srgbClr val="000000">
                      <a:alpha val="43137"/>
                    </a:srgbClr>
                  </a:outerShdw>
                </a:effectLst>
              </a:endParaRPr>
            </a:p>
          </p:txBody>
        </p:sp>
        <p:pic>
          <p:nvPicPr>
            <p:cNvPr id="1055" name="Picture 31" descr="http://www.mindkits.co.nz/resize/images/products/sparkfun/11571-01-435.jpg?lr=t&amp;bw=1000&amp;w=1000&amp;bh=1000&amp;h=10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1600" y="19823612"/>
              <a:ext cx="2796177" cy="279617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220200" y="22555200"/>
              <a:ext cx="3183698"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GP-635T (GPS)</a:t>
              </a:r>
              <a:endParaRPr lang="en-US" sz="3600" b="1" dirty="0">
                <a:effectLst>
                  <a:outerShdw blurRad="38100" dist="38100" dir="2700000" algn="tl">
                    <a:srgbClr val="000000">
                      <a:alpha val="43137"/>
                    </a:srgbClr>
                  </a:outerShdw>
                </a:effectLst>
              </a:endParaRPr>
            </a:p>
          </p:txBody>
        </p:sp>
      </p:grpSp>
      <p:grpSp>
        <p:nvGrpSpPr>
          <p:cNvPr id="14" name="Group 13"/>
          <p:cNvGrpSpPr/>
          <p:nvPr/>
        </p:nvGrpSpPr>
        <p:grpSpPr>
          <a:xfrm>
            <a:off x="10248900" y="533400"/>
            <a:ext cx="23393400" cy="2523768"/>
            <a:chOff x="10287000" y="1024116"/>
            <a:chExt cx="23393400" cy="2523768"/>
          </a:xfrm>
          <a:effectLst>
            <a:outerShdw blurRad="50800" dist="38100" dir="2700000" algn="tl" rotWithShape="0">
              <a:prstClr val="black">
                <a:alpha val="40000"/>
              </a:prstClr>
            </a:outerShdw>
          </a:effectLst>
        </p:grpSpPr>
        <p:sp>
          <p:nvSpPr>
            <p:cNvPr id="6" name="TextBox 5"/>
            <p:cNvSpPr txBox="1"/>
            <p:nvPr/>
          </p:nvSpPr>
          <p:spPr>
            <a:xfrm>
              <a:off x="10316083" y="1024116"/>
              <a:ext cx="23335235" cy="2523768"/>
            </a:xfrm>
            <a:prstGeom prst="rect">
              <a:avLst/>
            </a:prstGeom>
            <a:noFill/>
            <a:ln w="76200">
              <a:noFill/>
              <a:prstDash val="dashDot"/>
            </a:ln>
          </p:spPr>
          <p:txBody>
            <a:bodyPr wrap="square" rtlCol="0">
              <a:spAutoFit/>
            </a:bodyPr>
            <a:lstStyle/>
            <a:p>
              <a:pPr algn="ctr"/>
              <a:r>
                <a:rPr lang="en-US" sz="15800" b="1" dirty="0" smtClean="0">
                  <a:ln>
                    <a:solidFill>
                      <a:schemeClr val="tx1"/>
                    </a:solidFill>
                  </a:ln>
                  <a:solidFill>
                    <a:srgbClr val="E54D09"/>
                  </a:solidFill>
                </a:rPr>
                <a:t>OBI: Air Quality Sensor Hub</a:t>
              </a:r>
              <a:endParaRPr lang="en-US" sz="15800" b="1" dirty="0">
                <a:ln>
                  <a:solidFill>
                    <a:schemeClr val="tx1"/>
                  </a:solidFill>
                </a:ln>
                <a:solidFill>
                  <a:srgbClr val="E54D09"/>
                </a:solidFill>
              </a:endParaRPr>
            </a:p>
          </p:txBody>
        </p:sp>
        <p:cxnSp>
          <p:nvCxnSpPr>
            <p:cNvPr id="8" name="Straight Connector 7"/>
            <p:cNvCxnSpPr/>
            <p:nvPr/>
          </p:nvCxnSpPr>
          <p:spPr>
            <a:xfrm>
              <a:off x="10287000" y="3352800"/>
              <a:ext cx="23393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Users\HA\Pictures\OBIlogo.png"/>
          <p:cNvPicPr>
            <a:picLocks noChangeAspect="1" noChangeArrowheads="1"/>
          </p:cNvPicPr>
          <p:nvPr/>
        </p:nvPicPr>
        <p:blipFill>
          <a:blip r:embed="rId7" cstate="print"/>
          <a:srcRect/>
          <a:stretch>
            <a:fillRect/>
          </a:stretch>
        </p:blipFill>
        <p:spPr bwMode="auto">
          <a:xfrm>
            <a:off x="2136648" y="1011936"/>
            <a:ext cx="2816352" cy="2816352"/>
          </a:xfrm>
          <a:prstGeom prst="rect">
            <a:avLst/>
          </a:prstGeom>
          <a:noFill/>
          <a:effectLst>
            <a:outerShdw blurRad="50800" dist="38100" dir="2700000" algn="tl" rotWithShape="0">
              <a:prstClr val="black">
                <a:alpha val="40000"/>
              </a:prstClr>
            </a:outerShdw>
          </a:effectLst>
        </p:spPr>
      </p:pic>
      <p:pic>
        <p:nvPicPr>
          <p:cNvPr id="1040" name="Picture 16" descr="http://wiki.openelec.tv/images/9/98/Intel-logo.png"/>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38023800" y="1185672"/>
            <a:ext cx="3729425" cy="24688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24000" y="5328390"/>
            <a:ext cx="12877800" cy="5355312"/>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Introduction</a:t>
            </a:r>
          </a:p>
          <a:p>
            <a:r>
              <a:rPr lang="en-US" sz="3600" dirty="0" smtClean="0">
                <a:latin typeface="Times New Roman" pitchFamily="18" charset="0"/>
                <a:cs typeface="Times New Roman" pitchFamily="18" charset="0"/>
              </a:rPr>
              <a:t>The </a:t>
            </a:r>
            <a:r>
              <a:rPr lang="en-US" sz="3600" b="1" dirty="0" smtClean="0">
                <a:latin typeface="Times New Roman" pitchFamily="18" charset="0"/>
                <a:cs typeface="Times New Roman" pitchFamily="18" charset="0"/>
              </a:rPr>
              <a:t>Open Bike Initiative (OBI) </a:t>
            </a:r>
            <a:r>
              <a:rPr lang="en-US" sz="3600" dirty="0" smtClean="0">
                <a:latin typeface="Times New Roman" pitchFamily="18" charset="0"/>
                <a:cs typeface="Times New Roman" pitchFamily="18" charset="0"/>
              </a:rPr>
              <a:t>is a bike sharing model based on open hardware and open source software launched in 2013. </a:t>
            </a:r>
          </a:p>
          <a:p>
            <a:r>
              <a:rPr lang="en-US" sz="3600" dirty="0" smtClean="0">
                <a:latin typeface="Times New Roman" pitchFamily="18" charset="0"/>
                <a:cs typeface="Times New Roman" pitchFamily="18" charset="0"/>
              </a:rPr>
              <a:t>The </a:t>
            </a:r>
            <a:r>
              <a:rPr lang="en-US" sz="3600" b="1" dirty="0" smtClean="0">
                <a:latin typeface="Times New Roman" pitchFamily="18" charset="0"/>
                <a:cs typeface="Times New Roman" pitchFamily="18" charset="0"/>
              </a:rPr>
              <a:t>Air Quality Sensor Hub</a:t>
            </a:r>
            <a:r>
              <a:rPr lang="en-US" sz="3600" dirty="0" smtClean="0">
                <a:latin typeface="Times New Roman" pitchFamily="18" charset="0"/>
                <a:cs typeface="Times New Roman" pitchFamily="18" charset="0"/>
              </a:rPr>
              <a:t> is a self-contained and cost effective unit to be implemented on select OBI bicycles. It is capable of measuring a riders’ exposure to air pollution by collecting real-time air quality information along the traveled paths. By combining the data, commuters can evaluate the best times to travel and ideal paths to take in order to minimize their exposure to pollutants.</a:t>
            </a:r>
          </a:p>
        </p:txBody>
      </p:sp>
      <p:sp>
        <p:nvSpPr>
          <p:cNvPr id="28" name="TextBox 27"/>
          <p:cNvSpPr txBox="1"/>
          <p:nvPr/>
        </p:nvSpPr>
        <p:spPr>
          <a:xfrm>
            <a:off x="1524000" y="10646688"/>
            <a:ext cx="12877800" cy="5355312"/>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Pollution</a:t>
            </a:r>
          </a:p>
          <a:p>
            <a:r>
              <a:rPr lang="en-US" sz="3600" dirty="0" smtClean="0">
                <a:latin typeface="Times New Roman" pitchFamily="18" charset="0"/>
                <a:cs typeface="Times New Roman" pitchFamily="18" charset="0"/>
              </a:rPr>
              <a:t>Pollutants as defined by the EPA are:</a:t>
            </a:r>
          </a:p>
          <a:p>
            <a:r>
              <a:rPr lang="en-US" sz="3600" dirty="0" smtClean="0">
                <a:latin typeface="Times New Roman" pitchFamily="18" charset="0"/>
                <a:cs typeface="Times New Roman" pitchFamily="18" charset="0"/>
              </a:rPr>
              <a:t> • Ozone    • Nitrous Oxides    • Sulfur Dioxide    • Lead    </a:t>
            </a:r>
          </a:p>
          <a:p>
            <a:r>
              <a:rPr lang="en-US" sz="3600" dirty="0" smtClean="0">
                <a:latin typeface="Times New Roman" pitchFamily="18" charset="0"/>
                <a:cs typeface="Times New Roman" pitchFamily="18" charset="0"/>
              </a:rPr>
              <a:t> • Particulate Matter    • Carbon Monoxide</a:t>
            </a:r>
          </a:p>
          <a:p>
            <a:r>
              <a:rPr lang="en-US" sz="3600" dirty="0" smtClean="0">
                <a:latin typeface="Times New Roman" pitchFamily="18" charset="0"/>
                <a:cs typeface="Times New Roman" pitchFamily="18" charset="0"/>
              </a:rPr>
              <a:t>Sensors for Ozone, Nitrous Oxides, Sulfur Dioxide, and Lead are very expensive. In order to keep the system cost effective  </a:t>
            </a:r>
            <a:r>
              <a:rPr lang="en-US" sz="3600" b="1" dirty="0" smtClean="0">
                <a:latin typeface="Times New Roman" pitchFamily="18" charset="0"/>
                <a:cs typeface="Times New Roman" pitchFamily="18" charset="0"/>
              </a:rPr>
              <a:t>CO</a:t>
            </a:r>
            <a:r>
              <a:rPr lang="en-US" sz="3600" dirty="0" smtClean="0">
                <a:latin typeface="Times New Roman" pitchFamily="18" charset="0"/>
                <a:cs typeface="Times New Roman" pitchFamily="18" charset="0"/>
              </a:rPr>
              <a:t> and </a:t>
            </a:r>
            <a:r>
              <a:rPr lang="en-US" sz="3600" b="1" dirty="0" smtClean="0">
                <a:latin typeface="Times New Roman" pitchFamily="18" charset="0"/>
                <a:cs typeface="Times New Roman" pitchFamily="18" charset="0"/>
              </a:rPr>
              <a:t>Particulate Matter (PM) </a:t>
            </a:r>
            <a:r>
              <a:rPr lang="en-US" sz="3600" dirty="0" smtClean="0">
                <a:latin typeface="Times New Roman" pitchFamily="18" charset="0"/>
                <a:cs typeface="Times New Roman" pitchFamily="18" charset="0"/>
              </a:rPr>
              <a:t> </a:t>
            </a:r>
            <a:r>
              <a:rPr lang="en-US" sz="3600" dirty="0">
                <a:latin typeface="Times New Roman" pitchFamily="18" charset="0"/>
                <a:cs typeface="Times New Roman" pitchFamily="18" charset="0"/>
              </a:rPr>
              <a:t>a</a:t>
            </a:r>
            <a:r>
              <a:rPr lang="en-US" sz="3600" dirty="0" smtClean="0">
                <a:latin typeface="Times New Roman" pitchFamily="18" charset="0"/>
                <a:cs typeface="Times New Roman" pitchFamily="18" charset="0"/>
              </a:rPr>
              <a:t>re the main focus.</a:t>
            </a:r>
          </a:p>
          <a:p>
            <a:endParaRPr lang="en-US" sz="3600" dirty="0" smtClean="0"/>
          </a:p>
          <a:p>
            <a:r>
              <a:rPr lang="en-US" sz="3600" dirty="0" smtClean="0"/>
              <a:t>   </a:t>
            </a:r>
          </a:p>
        </p:txBody>
      </p:sp>
      <p:sp>
        <p:nvSpPr>
          <p:cNvPr id="16" name="Half Frame 15"/>
          <p:cNvSpPr/>
          <p:nvPr/>
        </p:nvSpPr>
        <p:spPr>
          <a:xfrm>
            <a:off x="1295400" y="5257800"/>
            <a:ext cx="1435413" cy="633248"/>
          </a:xfrm>
          <a:prstGeom prst="halfFrame">
            <a:avLst/>
          </a:prstGeom>
          <a:solidFill>
            <a:schemeClr val="accent6">
              <a:lumMod val="75000"/>
            </a:schemeClr>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4965881" y="5328390"/>
            <a:ext cx="14682452" cy="12526506"/>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System Design</a:t>
            </a:r>
          </a:p>
          <a:p>
            <a:pPr>
              <a:spcAft>
                <a:spcPts val="1200"/>
              </a:spcAft>
              <a:buFont typeface="Arial" pitchFamily="34" charset="0"/>
              <a:buChar char="•"/>
            </a:pPr>
            <a:r>
              <a:rPr lang="en-US" sz="3600" dirty="0" smtClean="0">
                <a:latin typeface="Times New Roman" pitchFamily="18" charset="0"/>
                <a:cs typeface="Times New Roman" pitchFamily="18" charset="0"/>
              </a:rPr>
              <a:t>  The </a:t>
            </a:r>
            <a:r>
              <a:rPr lang="en-US" sz="3600" b="1" dirty="0" smtClean="0">
                <a:latin typeface="Times New Roman" pitchFamily="18" charset="0"/>
                <a:cs typeface="Times New Roman" pitchFamily="18" charset="0"/>
              </a:rPr>
              <a:t>Arduino</a:t>
            </a:r>
            <a:r>
              <a:rPr lang="en-US" sz="3600" dirty="0" smtClean="0">
                <a:latin typeface="Times New Roman" pitchFamily="18" charset="0"/>
                <a:cs typeface="Times New Roman" pitchFamily="18" charset="0"/>
              </a:rPr>
              <a:t> based system uses an </a:t>
            </a:r>
            <a:r>
              <a:rPr lang="en-US" sz="3600" b="1" dirty="0" err="1" smtClean="0">
                <a:latin typeface="Times New Roman" pitchFamily="18" charset="0"/>
                <a:cs typeface="Times New Roman" pitchFamily="18" charset="0"/>
              </a:rPr>
              <a:t>Atmega</a:t>
            </a:r>
            <a:r>
              <a:rPr lang="en-US" sz="3600" b="1" dirty="0" smtClean="0">
                <a:latin typeface="Times New Roman" pitchFamily="18" charset="0"/>
                <a:cs typeface="Times New Roman" pitchFamily="18" charset="0"/>
              </a:rPr>
              <a:t> 328</a:t>
            </a: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microcontroller</a:t>
            </a:r>
            <a:r>
              <a:rPr lang="en-US" sz="3600" dirty="0" smtClean="0">
                <a:latin typeface="Times New Roman" pitchFamily="18" charset="0"/>
                <a:cs typeface="Times New Roman" pitchFamily="18" charset="0"/>
              </a:rPr>
              <a:t>.</a:t>
            </a:r>
          </a:p>
          <a:p>
            <a:pPr>
              <a:buFont typeface="Arial" pitchFamily="34" charset="0"/>
              <a:buChar char="•"/>
            </a:pPr>
            <a:r>
              <a:rPr lang="en-US" sz="3600" dirty="0" smtClean="0">
                <a:latin typeface="Times New Roman" pitchFamily="18" charset="0"/>
                <a:cs typeface="Times New Roman" pitchFamily="18" charset="0"/>
              </a:rPr>
              <a:t>  The rechargeable </a:t>
            </a:r>
            <a:r>
              <a:rPr lang="en-US" sz="3600" b="1" dirty="0" smtClean="0">
                <a:latin typeface="Times New Roman" pitchFamily="18" charset="0"/>
                <a:cs typeface="Times New Roman" pitchFamily="18" charset="0"/>
              </a:rPr>
              <a:t>7.2V Ni-MH battery</a:t>
            </a:r>
            <a:r>
              <a:rPr lang="en-US" sz="3600" dirty="0" smtClean="0">
                <a:latin typeface="Times New Roman" pitchFamily="18" charset="0"/>
                <a:cs typeface="Times New Roman" pitchFamily="18" charset="0"/>
              </a:rPr>
              <a:t> pack is connected to a </a:t>
            </a:r>
            <a:r>
              <a:rPr lang="en-US" sz="3600" b="1" dirty="0" smtClean="0">
                <a:latin typeface="Times New Roman" pitchFamily="18" charset="0"/>
                <a:cs typeface="Times New Roman" pitchFamily="18" charset="0"/>
              </a:rPr>
              <a:t>5V</a:t>
            </a:r>
            <a:r>
              <a:rPr lang="en-US" sz="3600" dirty="0" smtClean="0">
                <a:latin typeface="Times New Roman" pitchFamily="18" charset="0"/>
                <a:cs typeface="Times New Roman" pitchFamily="18" charset="0"/>
              </a:rPr>
              <a:t> linear regulator through a switch. The regulated 5V line powers all the components </a:t>
            </a:r>
          </a:p>
          <a:p>
            <a:pPr>
              <a:spcAft>
                <a:spcPts val="1200"/>
              </a:spcAft>
            </a:pPr>
            <a:r>
              <a:rPr lang="en-US" sz="3600" dirty="0" smtClean="0">
                <a:latin typeface="Times New Roman" pitchFamily="18" charset="0"/>
                <a:cs typeface="Times New Roman" pitchFamily="18" charset="0"/>
              </a:rPr>
              <a:t>of the system including all sensors and can supply approximately </a:t>
            </a:r>
            <a:r>
              <a:rPr lang="en-US" sz="3600" b="1" dirty="0" smtClean="0">
                <a:latin typeface="Times New Roman" pitchFamily="18" charset="0"/>
                <a:cs typeface="Times New Roman" pitchFamily="18" charset="0"/>
              </a:rPr>
              <a:t>9 hours </a:t>
            </a:r>
            <a:r>
              <a:rPr lang="en-US" sz="3600" dirty="0" smtClean="0">
                <a:latin typeface="Times New Roman" pitchFamily="18" charset="0"/>
                <a:cs typeface="Times New Roman" pitchFamily="18" charset="0"/>
              </a:rPr>
              <a:t>of power before needing to be charged.</a:t>
            </a:r>
          </a:p>
          <a:p>
            <a:pPr>
              <a:spcAft>
                <a:spcPts val="1200"/>
              </a:spcAft>
              <a:buFont typeface="Arial" pitchFamily="34" charset="0"/>
              <a:buChar char="•"/>
            </a:pPr>
            <a:r>
              <a:rPr lang="en-US" sz="3600" dirty="0" smtClean="0">
                <a:latin typeface="Times New Roman" pitchFamily="18" charset="0"/>
                <a:cs typeface="Times New Roman" pitchFamily="18" charset="0"/>
              </a:rPr>
              <a:t>  Approximately 90 seconds after power on, the </a:t>
            </a:r>
            <a:r>
              <a:rPr lang="en-US" sz="3600" b="1" dirty="0" smtClean="0">
                <a:latin typeface="Times New Roman" pitchFamily="18" charset="0"/>
                <a:cs typeface="Times New Roman" pitchFamily="18" charset="0"/>
              </a:rPr>
              <a:t>GP-635T</a:t>
            </a:r>
            <a:r>
              <a:rPr lang="en-US" sz="3600" dirty="0" smtClean="0">
                <a:latin typeface="Times New Roman" pitchFamily="18" charset="0"/>
                <a:cs typeface="Times New Roman" pitchFamily="18" charset="0"/>
              </a:rPr>
              <a:t> GPS begins sending the location, date, and time to the microcontroller.</a:t>
            </a:r>
          </a:p>
          <a:p>
            <a:pPr>
              <a:spcAft>
                <a:spcPts val="1200"/>
              </a:spcAft>
              <a:buFont typeface="Arial" pitchFamily="34" charset="0"/>
              <a:buChar char="•"/>
            </a:pPr>
            <a:r>
              <a:rPr lang="en-US" sz="3600" dirty="0" smtClean="0">
                <a:latin typeface="Times New Roman" pitchFamily="18" charset="0"/>
                <a:cs typeface="Times New Roman" pitchFamily="18" charset="0"/>
              </a:rPr>
              <a:t>  The </a:t>
            </a:r>
            <a:r>
              <a:rPr lang="en-US" sz="3600" b="1" dirty="0" smtClean="0">
                <a:latin typeface="Times New Roman" pitchFamily="18" charset="0"/>
                <a:cs typeface="Times New Roman" pitchFamily="18" charset="0"/>
              </a:rPr>
              <a:t>DHT22</a:t>
            </a:r>
            <a:r>
              <a:rPr lang="en-US" sz="3600" dirty="0" smtClean="0">
                <a:latin typeface="Times New Roman" pitchFamily="18" charset="0"/>
                <a:cs typeface="Times New Roman" pitchFamily="18" charset="0"/>
              </a:rPr>
              <a:t> sensor begins sending the temperature and humidity values to the microcontroller as soon as the system is powered on.</a:t>
            </a:r>
          </a:p>
          <a:p>
            <a:pPr>
              <a:spcAft>
                <a:spcPts val="1200"/>
              </a:spcAft>
              <a:buFont typeface="Arial" pitchFamily="34" charset="0"/>
              <a:buChar char="•"/>
            </a:pPr>
            <a:r>
              <a:rPr lang="en-US" sz="3600" dirty="0" smtClean="0">
                <a:latin typeface="Times New Roman" pitchFamily="18" charset="0"/>
                <a:cs typeface="Times New Roman" pitchFamily="18" charset="0"/>
              </a:rPr>
              <a:t>  The </a:t>
            </a:r>
            <a:r>
              <a:rPr lang="en-US" sz="3600" b="1" dirty="0">
                <a:latin typeface="Times New Roman" pitchFamily="18" charset="0"/>
                <a:cs typeface="Times New Roman" pitchFamily="18" charset="0"/>
              </a:rPr>
              <a:t>MQ-7</a:t>
            </a:r>
            <a:r>
              <a:rPr lang="en-US" sz="3600" dirty="0">
                <a:latin typeface="Times New Roman" pitchFamily="18" charset="0"/>
                <a:cs typeface="Times New Roman" pitchFamily="18" charset="0"/>
              </a:rPr>
              <a:t> </a:t>
            </a:r>
            <a:r>
              <a:rPr lang="en-US" sz="3600" dirty="0" smtClean="0">
                <a:latin typeface="Times New Roman" pitchFamily="18" charset="0"/>
                <a:cs typeface="Times New Roman" pitchFamily="18" charset="0"/>
              </a:rPr>
              <a:t>cycles through a 60 second burn off (cleaning) phase after which it begins reporting relative CO levels to the microcontroller for 90 seconds. The cycle repeats continuously.</a:t>
            </a:r>
          </a:p>
          <a:p>
            <a:pPr>
              <a:spcAft>
                <a:spcPts val="1200"/>
              </a:spcAft>
              <a:buFont typeface="Arial" pitchFamily="34" charset="0"/>
              <a:buChar char="•"/>
            </a:pPr>
            <a:r>
              <a:rPr lang="en-US" sz="3600" dirty="0" smtClean="0">
                <a:latin typeface="Times New Roman" pitchFamily="18" charset="0"/>
                <a:cs typeface="Times New Roman" pitchFamily="18" charset="0"/>
              </a:rPr>
              <a:t>  The </a:t>
            </a:r>
            <a:r>
              <a:rPr lang="en-US" sz="3600" b="1" dirty="0" smtClean="0">
                <a:latin typeface="Times New Roman" pitchFamily="18" charset="0"/>
                <a:cs typeface="Times New Roman" pitchFamily="18" charset="0"/>
              </a:rPr>
              <a:t>Grove </a:t>
            </a:r>
            <a:r>
              <a:rPr lang="en-US" sz="3600" dirty="0" smtClean="0">
                <a:latin typeface="Times New Roman" pitchFamily="18" charset="0"/>
                <a:cs typeface="Times New Roman" pitchFamily="18" charset="0"/>
              </a:rPr>
              <a:t>sensor reports the relative concentrations of larger PM particles while the </a:t>
            </a:r>
            <a:r>
              <a:rPr lang="en-US" sz="3600" b="1" dirty="0" smtClean="0">
                <a:latin typeface="Times New Roman" pitchFamily="18" charset="0"/>
                <a:cs typeface="Times New Roman" pitchFamily="18" charset="0"/>
              </a:rPr>
              <a:t>Sharp</a:t>
            </a:r>
            <a:r>
              <a:rPr lang="en-US" sz="3600" dirty="0" smtClean="0">
                <a:latin typeface="Times New Roman" pitchFamily="18" charset="0"/>
                <a:cs typeface="Times New Roman" pitchFamily="18" charset="0"/>
              </a:rPr>
              <a:t> sensor reports the relative concentrations of smaller PM particles in the air.</a:t>
            </a:r>
          </a:p>
          <a:p>
            <a:pPr>
              <a:spcAft>
                <a:spcPts val="1200"/>
              </a:spcAft>
              <a:buFont typeface="Arial" pitchFamily="34" charset="0"/>
              <a:buChar char="•"/>
            </a:pPr>
            <a:r>
              <a:rPr lang="en-US" sz="3600" dirty="0" smtClean="0">
                <a:latin typeface="Times New Roman" pitchFamily="18" charset="0"/>
                <a:cs typeface="Times New Roman" pitchFamily="18" charset="0"/>
              </a:rPr>
              <a:t>  The </a:t>
            </a:r>
            <a:r>
              <a:rPr lang="en-US" sz="3600" b="1" dirty="0" smtClean="0">
                <a:latin typeface="Times New Roman" pitchFamily="18" charset="0"/>
                <a:cs typeface="Times New Roman" pitchFamily="18" charset="0"/>
              </a:rPr>
              <a:t>Real-Time Clock</a:t>
            </a: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(RTC) </a:t>
            </a:r>
            <a:r>
              <a:rPr lang="en-US" sz="3600" dirty="0" smtClean="0">
                <a:latin typeface="Times New Roman" pitchFamily="18" charset="0"/>
                <a:cs typeface="Times New Roman" pitchFamily="18" charset="0"/>
              </a:rPr>
              <a:t>is set using the time reported by the GPS and is used to track the time for each record.</a:t>
            </a:r>
          </a:p>
          <a:p>
            <a:pPr>
              <a:buFont typeface="Arial" pitchFamily="34" charset="0"/>
              <a:buChar char="•"/>
            </a:pPr>
            <a:r>
              <a:rPr lang="en-US" sz="3600" dirty="0" smtClean="0">
                <a:latin typeface="Times New Roman" pitchFamily="18" charset="0"/>
                <a:cs typeface="Times New Roman" pitchFamily="18" charset="0"/>
              </a:rPr>
              <a:t>  Every </a:t>
            </a:r>
            <a:r>
              <a:rPr lang="en-US" sz="3600" b="1" dirty="0" smtClean="0">
                <a:latin typeface="Times New Roman" pitchFamily="18" charset="0"/>
                <a:cs typeface="Times New Roman" pitchFamily="18" charset="0"/>
              </a:rPr>
              <a:t>2 seconds</a:t>
            </a:r>
            <a:r>
              <a:rPr lang="en-US" sz="3600" dirty="0" smtClean="0">
                <a:latin typeface="Times New Roman" pitchFamily="18" charset="0"/>
                <a:cs typeface="Times New Roman" pitchFamily="18" charset="0"/>
              </a:rPr>
              <a:t> the microcontroller records a new line of sensor data onto a text file saved on the </a:t>
            </a:r>
            <a:r>
              <a:rPr lang="en-US" sz="3600" b="1" dirty="0" smtClean="0">
                <a:latin typeface="Times New Roman" pitchFamily="18" charset="0"/>
                <a:cs typeface="Times New Roman" pitchFamily="18" charset="0"/>
              </a:rPr>
              <a:t>SD</a:t>
            </a:r>
            <a:r>
              <a:rPr lang="en-US" sz="3600" dirty="0" smtClean="0">
                <a:latin typeface="Times New Roman" pitchFamily="18" charset="0"/>
                <a:cs typeface="Times New Roman" pitchFamily="18" charset="0"/>
              </a:rPr>
              <a:t> memory card.</a:t>
            </a:r>
          </a:p>
        </p:txBody>
      </p:sp>
      <p:sp>
        <p:nvSpPr>
          <p:cNvPr id="20" name="TextBox 19"/>
          <p:cNvSpPr txBox="1"/>
          <p:nvPr/>
        </p:nvSpPr>
        <p:spPr>
          <a:xfrm>
            <a:off x="7543800" y="3228123"/>
            <a:ext cx="28803600" cy="1077218"/>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Members: </a:t>
            </a:r>
            <a:r>
              <a:rPr lang="en-US" sz="3200" dirty="0" smtClean="0">
                <a:latin typeface="Times New Roman" pitchFamily="18" charset="0"/>
                <a:cs typeface="Times New Roman" pitchFamily="18" charset="0"/>
              </a:rPr>
              <a:t>Ali </a:t>
            </a:r>
            <a:r>
              <a:rPr lang="en-US" sz="3200" dirty="0" err="1" smtClean="0">
                <a:latin typeface="Times New Roman" pitchFamily="18" charset="0"/>
                <a:cs typeface="Times New Roman" pitchFamily="18" charset="0"/>
              </a:rPr>
              <a:t>Alavi</a:t>
            </a:r>
            <a:r>
              <a:rPr lang="en-US" sz="3200" dirty="0" smtClean="0">
                <a:latin typeface="Times New Roman" pitchFamily="18" charset="0"/>
                <a:cs typeface="Times New Roman" pitchFamily="18" charset="0"/>
              </a:rPr>
              <a:t>, Robert Flory, </a:t>
            </a:r>
            <a:r>
              <a:rPr lang="en-US" sz="3200" dirty="0" err="1" smtClean="0">
                <a:latin typeface="Times New Roman" pitchFamily="18" charset="0"/>
                <a:cs typeface="Times New Roman" pitchFamily="18" charset="0"/>
              </a:rPr>
              <a:t>Meng</a:t>
            </a:r>
            <a:r>
              <a:rPr lang="en-US" sz="3200" dirty="0" smtClean="0">
                <a:latin typeface="Times New Roman" pitchFamily="18" charset="0"/>
                <a:cs typeface="Times New Roman" pitchFamily="18" charset="0"/>
              </a:rPr>
              <a:t> Lei, Pedro Munoz     </a:t>
            </a:r>
            <a:r>
              <a:rPr lang="en-US" sz="3200" b="1" dirty="0" smtClean="0">
                <a:latin typeface="Times New Roman" pitchFamily="18" charset="0"/>
                <a:cs typeface="Times New Roman" pitchFamily="18" charset="0"/>
              </a:rPr>
              <a:t>Sponsored By: </a:t>
            </a:r>
            <a:r>
              <a:rPr lang="en-US" sz="3200" dirty="0" smtClean="0">
                <a:latin typeface="Times New Roman" pitchFamily="18" charset="0"/>
                <a:cs typeface="Times New Roman" pitchFamily="18" charset="0"/>
              </a:rPr>
              <a:t>Open Bike Initiative (OBI) &amp; Intel Corp.     </a:t>
            </a:r>
            <a:r>
              <a:rPr lang="en-US" sz="3200" b="1" dirty="0" smtClean="0">
                <a:latin typeface="Times New Roman" pitchFamily="18" charset="0"/>
                <a:cs typeface="Times New Roman" pitchFamily="18" charset="0"/>
              </a:rPr>
              <a:t>Advisor:</a:t>
            </a:r>
            <a:r>
              <a:rPr lang="en-US" sz="3200" dirty="0" smtClean="0">
                <a:latin typeface="Times New Roman" pitchFamily="18" charset="0"/>
                <a:cs typeface="Times New Roman" pitchFamily="18" charset="0"/>
              </a:rPr>
              <a:t> Professor </a:t>
            </a:r>
            <a:r>
              <a:rPr lang="en-US" sz="3200" dirty="0" err="1">
                <a:latin typeface="Times New Roman" pitchFamily="18" charset="0"/>
                <a:cs typeface="Times New Roman" pitchFamily="18" charset="0"/>
              </a:rPr>
              <a:t>Malgorzata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Chrzanowska-Jeske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58" name="TextBox 57"/>
          <p:cNvSpPr txBox="1"/>
          <p:nvPr/>
        </p:nvSpPr>
        <p:spPr>
          <a:xfrm>
            <a:off x="30175200" y="21488400"/>
            <a:ext cx="12344400" cy="7571303"/>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Conclusion</a:t>
            </a:r>
          </a:p>
          <a:p>
            <a:r>
              <a:rPr lang="en-US" sz="3600" dirty="0" smtClean="0">
                <a:latin typeface="Times New Roman" pitchFamily="18" charset="0"/>
                <a:cs typeface="Times New Roman" pitchFamily="18" charset="0"/>
              </a:rPr>
              <a:t>The system was able to successfully meet the following necessary requirements:</a:t>
            </a:r>
          </a:p>
          <a:p>
            <a:pPr>
              <a:buFont typeface="Arial" pitchFamily="34" charset="0"/>
              <a:buChar char="•"/>
            </a:pPr>
            <a:r>
              <a:rPr lang="en-US" sz="3600" dirty="0" smtClean="0">
                <a:latin typeface="Times New Roman" pitchFamily="18" charset="0"/>
                <a:cs typeface="Times New Roman" pitchFamily="18" charset="0"/>
              </a:rPr>
              <a:t> Cost Effective</a:t>
            </a:r>
          </a:p>
          <a:p>
            <a:pPr>
              <a:buFont typeface="Arial" pitchFamily="34" charset="0"/>
              <a:buChar char="•"/>
            </a:pPr>
            <a:r>
              <a:rPr lang="en-US" sz="3600" dirty="0" smtClean="0">
                <a:latin typeface="Times New Roman" pitchFamily="18" charset="0"/>
                <a:cs typeface="Times New Roman" pitchFamily="18" charset="0"/>
              </a:rPr>
              <a:t> Portable</a:t>
            </a:r>
          </a:p>
          <a:p>
            <a:pPr>
              <a:buFont typeface="Arial" pitchFamily="34" charset="0"/>
              <a:buChar char="•"/>
            </a:pPr>
            <a:r>
              <a:rPr lang="en-US" sz="3600" dirty="0" smtClean="0">
                <a:latin typeface="Times New Roman" pitchFamily="18" charset="0"/>
                <a:cs typeface="Times New Roman" pitchFamily="18" charset="0"/>
              </a:rPr>
              <a:t> Self Contained</a:t>
            </a:r>
          </a:p>
          <a:p>
            <a:pPr>
              <a:buFont typeface="Arial" pitchFamily="34" charset="0"/>
              <a:buChar char="•"/>
            </a:pPr>
            <a:r>
              <a:rPr lang="en-US" sz="36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Measure </a:t>
            </a:r>
            <a:r>
              <a:rPr lang="en-US" sz="3600" dirty="0" smtClean="0">
                <a:latin typeface="Times New Roman" pitchFamily="18" charset="0"/>
                <a:cs typeface="Times New Roman" pitchFamily="18" charset="0"/>
              </a:rPr>
              <a:t>relative pollutant levels</a:t>
            </a:r>
          </a:p>
          <a:p>
            <a:pPr>
              <a:buFont typeface="Arial" pitchFamily="34" charset="0"/>
              <a:buChar char="•"/>
            </a:pPr>
            <a:r>
              <a:rPr lang="en-US" sz="36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Correlate </a:t>
            </a:r>
            <a:r>
              <a:rPr lang="en-US" sz="3600" dirty="0" smtClean="0">
                <a:latin typeface="Times New Roman" pitchFamily="18" charset="0"/>
                <a:cs typeface="Times New Roman" pitchFamily="18" charset="0"/>
              </a:rPr>
              <a:t>data to GPS location</a:t>
            </a:r>
          </a:p>
          <a:p>
            <a:pPr>
              <a:buFont typeface="Arial" pitchFamily="34" charset="0"/>
              <a:buChar char="•"/>
            </a:pPr>
            <a:r>
              <a:rPr lang="en-US" sz="36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Evaluate </a:t>
            </a:r>
            <a:r>
              <a:rPr lang="en-US" sz="3600" dirty="0" smtClean="0">
                <a:latin typeface="Times New Roman" pitchFamily="18" charset="0"/>
                <a:cs typeface="Times New Roman" pitchFamily="18" charset="0"/>
              </a:rPr>
              <a:t>environmental factors</a:t>
            </a:r>
          </a:p>
          <a:p>
            <a:pPr>
              <a:buFont typeface="Arial" pitchFamily="34" charset="0"/>
              <a:buChar char="•"/>
            </a:pPr>
            <a:r>
              <a:rPr lang="en-US" sz="3600" dirty="0" smtClean="0">
                <a:latin typeface="Times New Roman" pitchFamily="18" charset="0"/>
                <a:cs typeface="Times New Roman" pitchFamily="18" charset="0"/>
              </a:rPr>
              <a:t> Able to adjust to future OBI models</a:t>
            </a:r>
          </a:p>
          <a:p>
            <a:pPr>
              <a:buFont typeface="Arial" pitchFamily="34" charset="0"/>
              <a:buChar char="•"/>
            </a:pPr>
            <a:endParaRPr lang="en-US" sz="3600" dirty="0" smtClean="0">
              <a:latin typeface="Times New Roman" pitchFamily="18" charset="0"/>
              <a:cs typeface="Times New Roman" pitchFamily="18" charset="0"/>
            </a:endParaRPr>
          </a:p>
          <a:p>
            <a:r>
              <a:rPr lang="en-US" sz="3600" dirty="0" smtClean="0">
                <a:latin typeface="Times New Roman" pitchFamily="18" charset="0"/>
                <a:cs typeface="Times New Roman" pitchFamily="18" charset="0"/>
              </a:rPr>
              <a:t>In the future, improvements could be made to reduce the size, improve efficiency, and expand on types of detectable pollutants.</a:t>
            </a:r>
          </a:p>
        </p:txBody>
      </p:sp>
      <p:sp>
        <p:nvSpPr>
          <p:cNvPr id="59" name="TextBox 58"/>
          <p:cNvSpPr txBox="1"/>
          <p:nvPr/>
        </p:nvSpPr>
        <p:spPr>
          <a:xfrm>
            <a:off x="14965881" y="17830800"/>
            <a:ext cx="7055919" cy="7571303"/>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Future Plans</a:t>
            </a:r>
          </a:p>
          <a:p>
            <a:r>
              <a:rPr lang="en-US" sz="3600" dirty="0" smtClean="0">
                <a:latin typeface="Times New Roman" pitchFamily="18" charset="0"/>
                <a:cs typeface="Times New Roman" pitchFamily="18" charset="0"/>
              </a:rPr>
              <a:t>Future models of the OBI systems are expected to have an improved </a:t>
            </a:r>
            <a:r>
              <a:rPr lang="en-US" sz="3600" b="1" dirty="0" smtClean="0">
                <a:latin typeface="Times New Roman" pitchFamily="18" charset="0"/>
                <a:cs typeface="Times New Roman" pitchFamily="18" charset="0"/>
              </a:rPr>
              <a:t>“Smart Lock” </a:t>
            </a:r>
            <a:r>
              <a:rPr lang="en-US" sz="3600" dirty="0" smtClean="0">
                <a:latin typeface="Times New Roman" pitchFamily="18" charset="0"/>
                <a:cs typeface="Times New Roman" pitchFamily="18" charset="0"/>
              </a:rPr>
              <a:t>capable of </a:t>
            </a:r>
            <a:r>
              <a:rPr lang="en-US" sz="3600" b="1" dirty="0" smtClean="0">
                <a:latin typeface="Times New Roman" pitchFamily="18" charset="0"/>
                <a:cs typeface="Times New Roman" pitchFamily="18" charset="0"/>
              </a:rPr>
              <a:t>wireless</a:t>
            </a: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cellular,</a:t>
            </a:r>
            <a:r>
              <a:rPr lang="en-US" sz="3600" dirty="0" smtClean="0">
                <a:latin typeface="Times New Roman" pitchFamily="18" charset="0"/>
                <a:cs typeface="Times New Roman" pitchFamily="18" charset="0"/>
              </a:rPr>
              <a:t> and </a:t>
            </a:r>
            <a:r>
              <a:rPr lang="en-US" sz="3600" b="1" dirty="0" smtClean="0">
                <a:latin typeface="Times New Roman" pitchFamily="18" charset="0"/>
                <a:cs typeface="Times New Roman" pitchFamily="18" charset="0"/>
              </a:rPr>
              <a:t>RS232</a:t>
            </a:r>
            <a:r>
              <a:rPr lang="en-US" sz="3600" dirty="0" smtClean="0">
                <a:latin typeface="Times New Roman" pitchFamily="18" charset="0"/>
                <a:cs typeface="Times New Roman" pitchFamily="18" charset="0"/>
              </a:rPr>
              <a:t> communication via </a:t>
            </a:r>
            <a:r>
              <a:rPr lang="en-US" sz="3600" b="1" dirty="0" smtClean="0">
                <a:latin typeface="Times New Roman" pitchFamily="18" charset="0"/>
                <a:cs typeface="Times New Roman" pitchFamily="18" charset="0"/>
              </a:rPr>
              <a:t>RJ45</a:t>
            </a:r>
            <a:r>
              <a:rPr lang="en-US" sz="3600" dirty="0" smtClean="0">
                <a:latin typeface="Times New Roman" pitchFamily="18" charset="0"/>
                <a:cs typeface="Times New Roman" pitchFamily="18" charset="0"/>
              </a:rPr>
              <a:t>. </a:t>
            </a:r>
          </a:p>
          <a:p>
            <a:r>
              <a:rPr lang="en-US" sz="3600" dirty="0" smtClean="0">
                <a:latin typeface="Times New Roman" pitchFamily="18" charset="0"/>
                <a:cs typeface="Times New Roman" pitchFamily="18" charset="0"/>
              </a:rPr>
              <a:t>In anticipation of the upgrades, our system is designed with its own RJ45</a:t>
            </a:r>
            <a:r>
              <a:rPr lang="en-US" sz="3600" b="1"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 connector in order to:</a:t>
            </a:r>
          </a:p>
          <a:p>
            <a:pPr>
              <a:buFont typeface="Arial" pitchFamily="34" charset="0"/>
              <a:buChar char="•"/>
            </a:pPr>
            <a:r>
              <a:rPr lang="en-US" sz="3600" dirty="0" smtClean="0">
                <a:latin typeface="Times New Roman" pitchFamily="18" charset="0"/>
                <a:cs typeface="Times New Roman" pitchFamily="18" charset="0"/>
              </a:rPr>
              <a:t> Receive commands</a:t>
            </a:r>
          </a:p>
          <a:p>
            <a:pPr>
              <a:buFont typeface="Arial" pitchFamily="34" charset="0"/>
              <a:buChar char="•"/>
            </a:pPr>
            <a:r>
              <a:rPr lang="en-US" sz="3600" dirty="0" smtClean="0">
                <a:latin typeface="Times New Roman" pitchFamily="18" charset="0"/>
                <a:cs typeface="Times New Roman" pitchFamily="18" charset="0"/>
              </a:rPr>
              <a:t> Send data for cloud storage and analysis</a:t>
            </a:r>
          </a:p>
          <a:p>
            <a:pPr>
              <a:buFont typeface="Arial" pitchFamily="34" charset="0"/>
              <a:buChar char="•"/>
            </a:pPr>
            <a:r>
              <a:rPr lang="en-US" sz="3600" dirty="0" smtClean="0">
                <a:latin typeface="Times New Roman" pitchFamily="18" charset="0"/>
                <a:cs typeface="Times New Roman" pitchFamily="18" charset="0"/>
              </a:rPr>
              <a:t> Transmit power from a dynamo hub</a:t>
            </a:r>
          </a:p>
        </p:txBody>
      </p:sp>
      <p:grpSp>
        <p:nvGrpSpPr>
          <p:cNvPr id="47" name="Group 46"/>
          <p:cNvGrpSpPr/>
          <p:nvPr/>
        </p:nvGrpSpPr>
        <p:grpSpPr>
          <a:xfrm>
            <a:off x="2667000" y="21869400"/>
            <a:ext cx="9750668" cy="7334552"/>
            <a:chOff x="8807745" y="7467603"/>
            <a:chExt cx="10744200" cy="8763004"/>
          </a:xfrm>
        </p:grpSpPr>
        <p:grpSp>
          <p:nvGrpSpPr>
            <p:cNvPr id="48" name="Group 296"/>
            <p:cNvGrpSpPr/>
            <p:nvPr/>
          </p:nvGrpSpPr>
          <p:grpSpPr>
            <a:xfrm>
              <a:off x="8807745" y="7467603"/>
              <a:ext cx="10744200" cy="8763004"/>
              <a:chOff x="10744200" y="7467600"/>
              <a:chExt cx="13106400" cy="8763000"/>
            </a:xfrm>
          </p:grpSpPr>
          <p:grpSp>
            <p:nvGrpSpPr>
              <p:cNvPr id="50" name="Group 295"/>
              <p:cNvGrpSpPr/>
              <p:nvPr/>
            </p:nvGrpSpPr>
            <p:grpSpPr>
              <a:xfrm>
                <a:off x="10744200" y="7467600"/>
                <a:ext cx="13106400" cy="8763000"/>
                <a:chOff x="10744200" y="7467600"/>
                <a:chExt cx="13106400" cy="8763000"/>
              </a:xfrm>
            </p:grpSpPr>
            <p:grpSp>
              <p:nvGrpSpPr>
                <p:cNvPr id="55" name="Group 294"/>
                <p:cNvGrpSpPr/>
                <p:nvPr/>
              </p:nvGrpSpPr>
              <p:grpSpPr>
                <a:xfrm>
                  <a:off x="10744200" y="7467600"/>
                  <a:ext cx="13106400" cy="8763000"/>
                  <a:chOff x="10744200" y="7467600"/>
                  <a:chExt cx="13106400" cy="8763000"/>
                </a:xfrm>
              </p:grpSpPr>
              <p:sp>
                <p:nvSpPr>
                  <p:cNvPr id="57" name="Rounded Rectangle 56"/>
                  <p:cNvSpPr/>
                  <p:nvPr/>
                </p:nvSpPr>
                <p:spPr>
                  <a:xfrm>
                    <a:off x="13944600" y="7467600"/>
                    <a:ext cx="9906000" cy="8763000"/>
                  </a:xfrm>
                  <a:prstGeom prst="roundRect">
                    <a:avLst/>
                  </a:prstGeom>
                  <a:solidFill>
                    <a:schemeClr val="bg1">
                      <a:lumMod val="85000"/>
                    </a:schemeClr>
                  </a:solidFill>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sz="2400">
                      <a:latin typeface="Times New Roman" pitchFamily="18" charset="0"/>
                      <a:cs typeface="Times New Roman" pitchFamily="18" charset="0"/>
                    </a:endParaRPr>
                  </a:p>
                </p:txBody>
              </p:sp>
              <p:grpSp>
                <p:nvGrpSpPr>
                  <p:cNvPr id="60" name="Group 17"/>
                  <p:cNvGrpSpPr/>
                  <p:nvPr/>
                </p:nvGrpSpPr>
                <p:grpSpPr>
                  <a:xfrm>
                    <a:off x="10744200" y="10820400"/>
                    <a:ext cx="3200400" cy="551577"/>
                    <a:chOff x="10744200" y="9220200"/>
                    <a:chExt cx="3200400" cy="551577"/>
                  </a:xfrm>
                </p:grpSpPr>
                <p:cxnSp>
                  <p:nvCxnSpPr>
                    <p:cNvPr id="113" name="Straight Arrow Connector 112"/>
                    <p:cNvCxnSpPr/>
                    <p:nvPr/>
                  </p:nvCxnSpPr>
                  <p:spPr>
                    <a:xfrm>
                      <a:off x="10744200" y="97536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14"/>
                    <p:cNvSpPr txBox="1"/>
                    <p:nvPr/>
                  </p:nvSpPr>
                  <p:spPr>
                    <a:xfrm>
                      <a:off x="11887200" y="9220200"/>
                      <a:ext cx="914398" cy="55157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CO</a:t>
                      </a:r>
                      <a:endParaRPr lang="en-US" sz="2400" b="1" dirty="0">
                        <a:latin typeface="Times New Roman" pitchFamily="18" charset="0"/>
                        <a:cs typeface="Times New Roman" pitchFamily="18" charset="0"/>
                      </a:endParaRPr>
                    </a:p>
                  </p:txBody>
                </p:sp>
              </p:grpSp>
              <p:grpSp>
                <p:nvGrpSpPr>
                  <p:cNvPr id="64" name="Group 16"/>
                  <p:cNvGrpSpPr/>
                  <p:nvPr/>
                </p:nvGrpSpPr>
                <p:grpSpPr>
                  <a:xfrm>
                    <a:off x="10744200" y="8127059"/>
                    <a:ext cx="3200400" cy="1434101"/>
                    <a:chOff x="10744200" y="8203259"/>
                    <a:chExt cx="3200400" cy="1434101"/>
                  </a:xfrm>
                </p:grpSpPr>
                <p:cxnSp>
                  <p:nvCxnSpPr>
                    <p:cNvPr id="111" name="Straight Arrow Connector 110"/>
                    <p:cNvCxnSpPr/>
                    <p:nvPr/>
                  </p:nvCxnSpPr>
                  <p:spPr>
                    <a:xfrm>
                      <a:off x="10744200" y="91440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5"/>
                    <p:cNvSpPr txBox="1"/>
                    <p:nvPr/>
                  </p:nvSpPr>
                  <p:spPr>
                    <a:xfrm>
                      <a:off x="10837154" y="8203259"/>
                      <a:ext cx="2881546" cy="1434101"/>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Location, Date, and Time</a:t>
                      </a:r>
                      <a:endParaRPr lang="en-US" sz="2400" b="1" dirty="0">
                        <a:latin typeface="Times New Roman" pitchFamily="18" charset="0"/>
                        <a:cs typeface="Times New Roman" pitchFamily="18" charset="0"/>
                      </a:endParaRPr>
                    </a:p>
                  </p:txBody>
                </p:sp>
              </p:grpSp>
              <p:grpSp>
                <p:nvGrpSpPr>
                  <p:cNvPr id="65" name="Group 19"/>
                  <p:cNvGrpSpPr/>
                  <p:nvPr/>
                </p:nvGrpSpPr>
                <p:grpSpPr>
                  <a:xfrm>
                    <a:off x="10744200" y="9220200"/>
                    <a:ext cx="3200400" cy="609600"/>
                    <a:chOff x="10744200" y="9220200"/>
                    <a:chExt cx="3200400" cy="609600"/>
                  </a:xfrm>
                </p:grpSpPr>
                <p:cxnSp>
                  <p:nvCxnSpPr>
                    <p:cNvPr id="109" name="Straight Arrow Connector 11"/>
                    <p:cNvCxnSpPr/>
                    <p:nvPr/>
                  </p:nvCxnSpPr>
                  <p:spPr>
                    <a:xfrm>
                      <a:off x="10744200" y="98298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1049000" y="9220200"/>
                      <a:ext cx="2667001" cy="55157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Temperature</a:t>
                      </a:r>
                      <a:endParaRPr lang="en-US" sz="2400" b="1" dirty="0">
                        <a:latin typeface="Times New Roman" pitchFamily="18" charset="0"/>
                        <a:cs typeface="Times New Roman" pitchFamily="18" charset="0"/>
                      </a:endParaRPr>
                    </a:p>
                  </p:txBody>
                </p:sp>
              </p:grpSp>
              <p:grpSp>
                <p:nvGrpSpPr>
                  <p:cNvPr id="66" name="Group 21"/>
                  <p:cNvGrpSpPr/>
                  <p:nvPr/>
                </p:nvGrpSpPr>
                <p:grpSpPr>
                  <a:xfrm>
                    <a:off x="10744200" y="9906000"/>
                    <a:ext cx="3200400" cy="609600"/>
                    <a:chOff x="10744200" y="9906000"/>
                    <a:chExt cx="3200400" cy="609600"/>
                  </a:xfrm>
                </p:grpSpPr>
                <p:cxnSp>
                  <p:nvCxnSpPr>
                    <p:cNvPr id="107" name="Straight Arrow Connector 12"/>
                    <p:cNvCxnSpPr/>
                    <p:nvPr/>
                  </p:nvCxnSpPr>
                  <p:spPr>
                    <a:xfrm>
                      <a:off x="10744200" y="105156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1430001" y="9906000"/>
                      <a:ext cx="2286002" cy="55157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Humidity</a:t>
                      </a:r>
                      <a:endParaRPr lang="en-US" sz="2400" b="1" dirty="0">
                        <a:latin typeface="Times New Roman" pitchFamily="18" charset="0"/>
                        <a:cs typeface="Times New Roman" pitchFamily="18" charset="0"/>
                      </a:endParaRPr>
                    </a:p>
                  </p:txBody>
                </p:sp>
              </p:grpSp>
              <p:grpSp>
                <p:nvGrpSpPr>
                  <p:cNvPr id="67" name="Group 28"/>
                  <p:cNvGrpSpPr/>
                  <p:nvPr/>
                </p:nvGrpSpPr>
                <p:grpSpPr>
                  <a:xfrm>
                    <a:off x="10744200" y="12115800"/>
                    <a:ext cx="3200400" cy="609600"/>
                    <a:chOff x="10744200" y="11125200"/>
                    <a:chExt cx="3200400" cy="609600"/>
                  </a:xfrm>
                </p:grpSpPr>
                <p:cxnSp>
                  <p:nvCxnSpPr>
                    <p:cNvPr id="105" name="Straight Arrow Connector 13"/>
                    <p:cNvCxnSpPr/>
                    <p:nvPr/>
                  </p:nvCxnSpPr>
                  <p:spPr>
                    <a:xfrm>
                      <a:off x="10744200" y="117348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1353799" y="11125200"/>
                      <a:ext cx="2057400" cy="55157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Large PM </a:t>
                      </a:r>
                      <a:endParaRPr lang="en-US" sz="2400" b="1" dirty="0">
                        <a:latin typeface="Times New Roman" pitchFamily="18" charset="0"/>
                        <a:cs typeface="Times New Roman" pitchFamily="18" charset="0"/>
                      </a:endParaRPr>
                    </a:p>
                  </p:txBody>
                </p:sp>
              </p:grpSp>
              <p:grpSp>
                <p:nvGrpSpPr>
                  <p:cNvPr id="68" name="Group 29"/>
                  <p:cNvGrpSpPr/>
                  <p:nvPr/>
                </p:nvGrpSpPr>
                <p:grpSpPr>
                  <a:xfrm>
                    <a:off x="10744200" y="13563600"/>
                    <a:ext cx="3200400" cy="551577"/>
                    <a:chOff x="10744200" y="11887200"/>
                    <a:chExt cx="3200400" cy="551577"/>
                  </a:xfrm>
                </p:grpSpPr>
                <p:cxnSp>
                  <p:nvCxnSpPr>
                    <p:cNvPr id="103" name="Straight Arrow Connector 102"/>
                    <p:cNvCxnSpPr/>
                    <p:nvPr/>
                  </p:nvCxnSpPr>
                  <p:spPr>
                    <a:xfrm>
                      <a:off x="10744200" y="12420600"/>
                      <a:ext cx="32004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11353799" y="11887200"/>
                      <a:ext cx="2057400" cy="55157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Small PM </a:t>
                      </a:r>
                      <a:endParaRPr lang="en-US" sz="2400" b="1" dirty="0">
                        <a:latin typeface="Times New Roman" pitchFamily="18" charset="0"/>
                        <a:cs typeface="Times New Roman" pitchFamily="18" charset="0"/>
                      </a:endParaRPr>
                    </a:p>
                  </p:txBody>
                </p:sp>
              </p:grpSp>
              <p:sp>
                <p:nvSpPr>
                  <p:cNvPr id="69" name="Rectangle 68"/>
                  <p:cNvSpPr/>
                  <p:nvPr/>
                </p:nvSpPr>
                <p:spPr>
                  <a:xfrm>
                    <a:off x="18288000" y="7848600"/>
                    <a:ext cx="4572000" cy="9906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Battery</a:t>
                    </a:r>
                    <a:endParaRPr lang="en-US" sz="2400" b="1" dirty="0">
                      <a:solidFill>
                        <a:schemeClr val="tx1"/>
                      </a:solidFill>
                      <a:latin typeface="Times New Roman" pitchFamily="18" charset="0"/>
                      <a:cs typeface="Times New Roman" pitchFamily="18" charset="0"/>
                    </a:endParaRPr>
                  </a:p>
                </p:txBody>
              </p:sp>
              <p:sp>
                <p:nvSpPr>
                  <p:cNvPr id="70" name="Rectangle 69"/>
                  <p:cNvSpPr/>
                  <p:nvPr/>
                </p:nvSpPr>
                <p:spPr>
                  <a:xfrm>
                    <a:off x="18364200" y="9372600"/>
                    <a:ext cx="2133600" cy="1295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5V Regulator</a:t>
                    </a:r>
                    <a:endParaRPr lang="en-US" sz="2400" b="1" dirty="0">
                      <a:solidFill>
                        <a:schemeClr val="tx1"/>
                      </a:solidFill>
                      <a:latin typeface="Times New Roman" pitchFamily="18" charset="0"/>
                      <a:cs typeface="Times New Roman" pitchFamily="18" charset="0"/>
                    </a:endParaRPr>
                  </a:p>
                </p:txBody>
              </p:sp>
              <p:sp>
                <p:nvSpPr>
                  <p:cNvPr id="71" name="Rectangle 70"/>
                  <p:cNvSpPr/>
                  <p:nvPr/>
                </p:nvSpPr>
                <p:spPr>
                  <a:xfrm>
                    <a:off x="14706600" y="8001000"/>
                    <a:ext cx="1905000" cy="12192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GP-635T</a:t>
                    </a:r>
                  </a:p>
                </p:txBody>
              </p:sp>
              <p:sp>
                <p:nvSpPr>
                  <p:cNvPr id="72" name="Rectangle 71"/>
                  <p:cNvSpPr/>
                  <p:nvPr/>
                </p:nvSpPr>
                <p:spPr>
                  <a:xfrm>
                    <a:off x="14706600" y="9372600"/>
                    <a:ext cx="1901952" cy="1216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DHT22</a:t>
                    </a:r>
                  </a:p>
                </p:txBody>
              </p:sp>
              <p:sp>
                <p:nvSpPr>
                  <p:cNvPr id="73" name="Rectangle 72"/>
                  <p:cNvSpPr/>
                  <p:nvPr/>
                </p:nvSpPr>
                <p:spPr>
                  <a:xfrm>
                    <a:off x="14706600" y="12115800"/>
                    <a:ext cx="1901952" cy="1216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Grove</a:t>
                    </a:r>
                    <a:endParaRPr lang="en-US" sz="2400" b="1" dirty="0">
                      <a:solidFill>
                        <a:schemeClr val="tx1"/>
                      </a:solidFill>
                      <a:latin typeface="Times New Roman" pitchFamily="18" charset="0"/>
                      <a:cs typeface="Times New Roman" pitchFamily="18" charset="0"/>
                    </a:endParaRPr>
                  </a:p>
                </p:txBody>
              </p:sp>
              <p:sp>
                <p:nvSpPr>
                  <p:cNvPr id="74" name="Rectangle 73"/>
                  <p:cNvSpPr/>
                  <p:nvPr/>
                </p:nvSpPr>
                <p:spPr>
                  <a:xfrm>
                    <a:off x="14706600" y="10744200"/>
                    <a:ext cx="1901952" cy="1216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MQ-7</a:t>
                    </a:r>
                  </a:p>
                </p:txBody>
              </p:sp>
              <p:sp>
                <p:nvSpPr>
                  <p:cNvPr id="75" name="Rectangle 74"/>
                  <p:cNvSpPr/>
                  <p:nvPr/>
                </p:nvSpPr>
                <p:spPr>
                  <a:xfrm>
                    <a:off x="14706600" y="13490448"/>
                    <a:ext cx="1901952" cy="12161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Sharp</a:t>
                    </a:r>
                  </a:p>
                </p:txBody>
              </p:sp>
              <p:sp>
                <p:nvSpPr>
                  <p:cNvPr id="76" name="Rectangle 75"/>
                  <p:cNvSpPr/>
                  <p:nvPr/>
                </p:nvSpPr>
                <p:spPr>
                  <a:xfrm>
                    <a:off x="18288000" y="12877800"/>
                    <a:ext cx="2133600" cy="304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Atmega</a:t>
                    </a:r>
                    <a:r>
                      <a:rPr lang="en-US" sz="2400" b="1" dirty="0" smtClean="0">
                        <a:solidFill>
                          <a:schemeClr val="tx1"/>
                        </a:solidFill>
                        <a:latin typeface="Times New Roman" pitchFamily="18" charset="0"/>
                        <a:cs typeface="Times New Roman" pitchFamily="18" charset="0"/>
                      </a:rPr>
                      <a:t>-</a:t>
                    </a:r>
                  </a:p>
                  <a:p>
                    <a:pPr algn="ctr"/>
                    <a:r>
                      <a:rPr lang="en-US" sz="2400" b="1" dirty="0" smtClean="0">
                        <a:solidFill>
                          <a:schemeClr val="tx1"/>
                        </a:solidFill>
                        <a:latin typeface="Times New Roman" pitchFamily="18" charset="0"/>
                        <a:cs typeface="Times New Roman" pitchFamily="18" charset="0"/>
                      </a:rPr>
                      <a:t>328</a:t>
                    </a:r>
                  </a:p>
                  <a:p>
                    <a:pPr algn="ctr"/>
                    <a:endParaRPr lang="en-US" sz="2400" b="1" dirty="0" smtClean="0">
                      <a:solidFill>
                        <a:schemeClr val="tx1"/>
                      </a:solidFill>
                      <a:latin typeface="Times New Roman" pitchFamily="18" charset="0"/>
                      <a:cs typeface="Times New Roman" pitchFamily="18" charset="0"/>
                    </a:endParaRPr>
                  </a:p>
                  <a:p>
                    <a:pPr algn="ctr"/>
                    <a:r>
                      <a:rPr lang="en-US" sz="2400" b="1" dirty="0" smtClean="0">
                        <a:solidFill>
                          <a:schemeClr val="tx1"/>
                        </a:solidFill>
                        <a:latin typeface="Times New Roman" pitchFamily="18" charset="0"/>
                        <a:cs typeface="Times New Roman" pitchFamily="18" charset="0"/>
                      </a:rPr>
                      <a:t>Micro-controller</a:t>
                    </a:r>
                    <a:endParaRPr lang="en-US" sz="2400" b="1" dirty="0">
                      <a:solidFill>
                        <a:schemeClr val="tx1"/>
                      </a:solidFill>
                      <a:latin typeface="Times New Roman" pitchFamily="18" charset="0"/>
                      <a:cs typeface="Times New Roman" pitchFamily="18" charset="0"/>
                    </a:endParaRPr>
                  </a:p>
                </p:txBody>
              </p:sp>
              <p:cxnSp>
                <p:nvCxnSpPr>
                  <p:cNvPr id="77" name="Elbow Connector 76"/>
                  <p:cNvCxnSpPr>
                    <a:stCxn id="69" idx="2"/>
                    <a:endCxn id="70" idx="0"/>
                  </p:cNvCxnSpPr>
                  <p:nvPr/>
                </p:nvCxnSpPr>
                <p:spPr>
                  <a:xfrm rot="5400000">
                    <a:off x="19735800" y="8534400"/>
                    <a:ext cx="533400" cy="1143000"/>
                  </a:xfrm>
                  <a:prstGeom prst="bentConnector3">
                    <a:avLst>
                      <a:gd name="adj1" fmla="val 32143"/>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0" idx="1"/>
                    <a:endCxn id="72" idx="3"/>
                  </p:cNvCxnSpPr>
                  <p:nvPr/>
                </p:nvCxnSpPr>
                <p:spPr>
                  <a:xfrm rot="10800000">
                    <a:off x="16608552" y="9980676"/>
                    <a:ext cx="1755648" cy="3962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0" idx="1"/>
                    <a:endCxn id="74" idx="3"/>
                  </p:cNvCxnSpPr>
                  <p:nvPr/>
                </p:nvCxnSpPr>
                <p:spPr>
                  <a:xfrm rot="10800000" flipV="1">
                    <a:off x="16608552" y="10020300"/>
                    <a:ext cx="1755648" cy="133197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70" idx="1"/>
                    <a:endCxn id="73" idx="3"/>
                  </p:cNvCxnSpPr>
                  <p:nvPr/>
                </p:nvCxnSpPr>
                <p:spPr>
                  <a:xfrm rot="10800000" flipV="1">
                    <a:off x="16608552" y="10020300"/>
                    <a:ext cx="1755648" cy="270357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70" idx="1"/>
                    <a:endCxn id="75" idx="3"/>
                  </p:cNvCxnSpPr>
                  <p:nvPr/>
                </p:nvCxnSpPr>
                <p:spPr>
                  <a:xfrm rot="10800000" flipV="1">
                    <a:off x="16608552" y="10020300"/>
                    <a:ext cx="1755648" cy="407822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18364200" y="10972800"/>
                    <a:ext cx="2133600" cy="1295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CO </a:t>
                    </a:r>
                    <a:r>
                      <a:rPr lang="en-US" sz="2400" b="1" dirty="0">
                        <a:solidFill>
                          <a:schemeClr val="tx1"/>
                        </a:solidFill>
                        <a:latin typeface="Times New Roman" pitchFamily="18" charset="0"/>
                        <a:cs typeface="Times New Roman" pitchFamily="18" charset="0"/>
                      </a:rPr>
                      <a:t>C</a:t>
                    </a:r>
                    <a:r>
                      <a:rPr lang="en-US" sz="2400" b="1" dirty="0" smtClean="0">
                        <a:solidFill>
                          <a:schemeClr val="tx1"/>
                        </a:solidFill>
                        <a:latin typeface="Times New Roman" pitchFamily="18" charset="0"/>
                        <a:cs typeface="Times New Roman" pitchFamily="18" charset="0"/>
                      </a:rPr>
                      <a:t>ycle Switch</a:t>
                    </a:r>
                    <a:endParaRPr lang="en-US" sz="2400" b="1" dirty="0">
                      <a:solidFill>
                        <a:schemeClr val="tx1"/>
                      </a:solidFill>
                      <a:latin typeface="Times New Roman" pitchFamily="18" charset="0"/>
                      <a:cs typeface="Times New Roman" pitchFamily="18" charset="0"/>
                    </a:endParaRPr>
                  </a:p>
                </p:txBody>
              </p:sp>
              <p:cxnSp>
                <p:nvCxnSpPr>
                  <p:cNvPr id="83" name="Elbow Connector 82"/>
                  <p:cNvCxnSpPr>
                    <a:stCxn id="82" idx="1"/>
                  </p:cNvCxnSpPr>
                  <p:nvPr/>
                </p:nvCxnSpPr>
                <p:spPr>
                  <a:xfrm rot="10800000">
                    <a:off x="16611600" y="10972800"/>
                    <a:ext cx="1752600" cy="647700"/>
                  </a:xfrm>
                  <a:prstGeom prst="bentConnector3">
                    <a:avLst>
                      <a:gd name="adj1" fmla="val 62357"/>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8897600" y="12268200"/>
                    <a:ext cx="0" cy="609600"/>
                  </a:xfrm>
                  <a:prstGeom prst="straightConnector1">
                    <a:avLst/>
                  </a:prstGeom>
                  <a:ln w="38100">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6200000" flipH="1">
                    <a:off x="14859000" y="10744200"/>
                    <a:ext cx="4876800" cy="1371600"/>
                  </a:xfrm>
                  <a:prstGeom prst="bentConnector3">
                    <a:avLst>
                      <a:gd name="adj1" fmla="val 164"/>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611600" y="10287000"/>
                    <a:ext cx="1371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611601" y="11734800"/>
                    <a:ext cx="1371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611600" y="12954000"/>
                    <a:ext cx="1371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611600" y="13868400"/>
                    <a:ext cx="13716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76" idx="1"/>
                  </p:cNvCxnSpPr>
                  <p:nvPr/>
                </p:nvCxnSpPr>
                <p:spPr>
                  <a:xfrm rot="10800000">
                    <a:off x="16611600" y="13182600"/>
                    <a:ext cx="1676400" cy="1219200"/>
                  </a:xfrm>
                  <a:prstGeom prst="bentConnector3">
                    <a:avLst>
                      <a:gd name="adj1" fmla="val 35646"/>
                    </a:avLst>
                  </a:prstGeom>
                  <a:ln w="38100">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16611600" y="14401800"/>
                    <a:ext cx="1066800" cy="0"/>
                  </a:xfrm>
                  <a:prstGeom prst="straightConnector1">
                    <a:avLst/>
                  </a:prstGeom>
                  <a:ln w="38100">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21259800" y="10287000"/>
                    <a:ext cx="2133600" cy="1295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SD</a:t>
                    </a:r>
                  </a:p>
                  <a:p>
                    <a:pPr algn="ctr"/>
                    <a:r>
                      <a:rPr lang="en-US" sz="2400" b="1" dirty="0" smtClean="0">
                        <a:solidFill>
                          <a:schemeClr val="tx1"/>
                        </a:solidFill>
                        <a:latin typeface="Times New Roman" pitchFamily="18" charset="0"/>
                        <a:cs typeface="Times New Roman" pitchFamily="18" charset="0"/>
                      </a:rPr>
                      <a:t>Memory</a:t>
                    </a:r>
                    <a:endParaRPr lang="en-US" sz="2400" b="1" dirty="0">
                      <a:solidFill>
                        <a:schemeClr val="tx1"/>
                      </a:solidFill>
                      <a:latin typeface="Times New Roman" pitchFamily="18" charset="0"/>
                      <a:cs typeface="Times New Roman" pitchFamily="18" charset="0"/>
                    </a:endParaRPr>
                  </a:p>
                </p:txBody>
              </p:sp>
              <p:sp>
                <p:nvSpPr>
                  <p:cNvPr id="93" name="Rectangle 92"/>
                  <p:cNvSpPr/>
                  <p:nvPr/>
                </p:nvSpPr>
                <p:spPr>
                  <a:xfrm>
                    <a:off x="21336000" y="12877800"/>
                    <a:ext cx="2133600" cy="1295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RTC</a:t>
                    </a:r>
                    <a:endParaRPr lang="en-US" sz="2400" b="1" dirty="0">
                      <a:solidFill>
                        <a:schemeClr val="tx1"/>
                      </a:solidFill>
                      <a:latin typeface="Times New Roman" pitchFamily="18" charset="0"/>
                      <a:cs typeface="Times New Roman" pitchFamily="18" charset="0"/>
                    </a:endParaRPr>
                  </a:p>
                </p:txBody>
              </p:sp>
              <p:cxnSp>
                <p:nvCxnSpPr>
                  <p:cNvPr id="94" name="Straight Arrow Connector 93"/>
                  <p:cNvCxnSpPr/>
                  <p:nvPr/>
                </p:nvCxnSpPr>
                <p:spPr>
                  <a:xfrm>
                    <a:off x="20421600" y="13258800"/>
                    <a:ext cx="914400" cy="0"/>
                  </a:xfrm>
                  <a:prstGeom prst="straightConnector1">
                    <a:avLst/>
                  </a:prstGeom>
                  <a:ln w="38100">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0421600" y="13716000"/>
                    <a:ext cx="914400" cy="0"/>
                  </a:xfrm>
                  <a:prstGeom prst="straightConnector1">
                    <a:avLst/>
                  </a:prstGeom>
                  <a:ln w="381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76" idx="3"/>
                    <a:endCxn id="92" idx="3"/>
                  </p:cNvCxnSpPr>
                  <p:nvPr/>
                </p:nvCxnSpPr>
                <p:spPr>
                  <a:xfrm flipV="1">
                    <a:off x="20421600" y="10934700"/>
                    <a:ext cx="2971800" cy="3467100"/>
                  </a:xfrm>
                  <a:prstGeom prst="bentConnector3">
                    <a:avLst>
                      <a:gd name="adj1" fmla="val 110256"/>
                    </a:avLst>
                  </a:prstGeom>
                  <a:ln w="38100">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4" idx="1"/>
                  </p:cNvCxnSpPr>
                  <p:nvPr/>
                </p:nvCxnSpPr>
                <p:spPr>
                  <a:xfrm flipV="1">
                    <a:off x="13944600" y="11352276"/>
                    <a:ext cx="762000" cy="15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73" idx="1"/>
                  </p:cNvCxnSpPr>
                  <p:nvPr/>
                </p:nvCxnSpPr>
                <p:spPr>
                  <a:xfrm flipV="1">
                    <a:off x="13944600" y="12723876"/>
                    <a:ext cx="762000" cy="15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75" idx="1"/>
                  </p:cNvCxnSpPr>
                  <p:nvPr/>
                </p:nvCxnSpPr>
                <p:spPr>
                  <a:xfrm>
                    <a:off x="13944600" y="14097000"/>
                    <a:ext cx="762000" cy="15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p:cNvCxnSpPr>
                    <a:endCxn id="72" idx="1"/>
                  </p:cNvCxnSpPr>
                  <p:nvPr/>
                </p:nvCxnSpPr>
                <p:spPr>
                  <a:xfrm>
                    <a:off x="13944600" y="9829800"/>
                    <a:ext cx="762000" cy="150876"/>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endCxn id="72" idx="1"/>
                  </p:cNvCxnSpPr>
                  <p:nvPr/>
                </p:nvCxnSpPr>
                <p:spPr>
                  <a:xfrm flipV="1">
                    <a:off x="13944600" y="9980676"/>
                    <a:ext cx="762000" cy="53492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endCxn id="71" idx="1"/>
                  </p:cNvCxnSpPr>
                  <p:nvPr/>
                </p:nvCxnSpPr>
                <p:spPr>
                  <a:xfrm flipV="1">
                    <a:off x="13944600" y="8610600"/>
                    <a:ext cx="762000" cy="45720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a:off x="17983200" y="13868400"/>
                  <a:ext cx="304800" cy="0"/>
                </a:xfrm>
                <a:prstGeom prst="straightConnector1">
                  <a:avLst/>
                </a:prstGeom>
                <a:ln w="381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51" name="Elbow Connector 50"/>
              <p:cNvCxnSpPr>
                <a:stCxn id="70" idx="1"/>
                <a:endCxn id="71" idx="3"/>
              </p:cNvCxnSpPr>
              <p:nvPr/>
            </p:nvCxnSpPr>
            <p:spPr>
              <a:xfrm rot="10800000">
                <a:off x="16611600" y="8610600"/>
                <a:ext cx="1752600" cy="1409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hape 52"/>
              <p:cNvCxnSpPr/>
              <p:nvPr/>
            </p:nvCxnSpPr>
            <p:spPr>
              <a:xfrm flipH="1">
                <a:off x="19354800" y="10096500"/>
                <a:ext cx="1143000" cy="2781300"/>
              </a:xfrm>
              <a:prstGeom prst="bentConnector4">
                <a:avLst>
                  <a:gd name="adj1" fmla="val -32632"/>
                  <a:gd name="adj2" fmla="val 86734"/>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0878800" y="10972800"/>
                <a:ext cx="38100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9" name="Straight Arrow Connector 48"/>
            <p:cNvCxnSpPr/>
            <p:nvPr/>
          </p:nvCxnSpPr>
          <p:spPr>
            <a:xfrm>
              <a:off x="15947067" y="10668000"/>
              <a:ext cx="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0175200" y="5328390"/>
            <a:ext cx="12602818" cy="923330"/>
          </a:xfrm>
          <a:prstGeom prst="rect">
            <a:avLst/>
          </a:prstGeom>
          <a:noFill/>
          <a:ln>
            <a:noFill/>
          </a:ln>
        </p:spPr>
        <p:txBody>
          <a:bodyPr wrap="square" rtlCol="0">
            <a:spAutoFit/>
          </a:bodyPr>
          <a:lstStyle/>
          <a:p>
            <a:r>
              <a:rPr lang="en-US" sz="5400" b="1" dirty="0" smtClean="0">
                <a:ln>
                  <a:solidFill>
                    <a:schemeClr val="tx1"/>
                  </a:solidFill>
                </a:ln>
                <a:solidFill>
                  <a:schemeClr val="accent6">
                    <a:lumMod val="75000"/>
                  </a:schemeClr>
                </a:solidFill>
                <a:cs typeface="Times New Roman" panose="02020603050405020304" pitchFamily="18" charset="0"/>
              </a:rPr>
              <a:t>Sample Data</a:t>
            </a:r>
          </a:p>
        </p:txBody>
      </p:sp>
      <p:sp>
        <p:nvSpPr>
          <p:cNvPr id="121" name="Half Frame 120"/>
          <p:cNvSpPr/>
          <p:nvPr/>
        </p:nvSpPr>
        <p:spPr>
          <a:xfrm flipV="1">
            <a:off x="1295400" y="28779952"/>
            <a:ext cx="1435413" cy="633248"/>
          </a:xfrm>
          <a:prstGeom prst="halfFrame">
            <a:avLst/>
          </a:prstGeom>
          <a:solidFill>
            <a:schemeClr val="accent6">
              <a:lumMod val="75000"/>
            </a:schemeClr>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26" name="Half Frame 125"/>
          <p:cNvSpPr/>
          <p:nvPr/>
        </p:nvSpPr>
        <p:spPr>
          <a:xfrm flipH="1">
            <a:off x="41376600" y="5257800"/>
            <a:ext cx="1435413" cy="633248"/>
          </a:xfrm>
          <a:prstGeom prst="halfFrame">
            <a:avLst/>
          </a:prstGeom>
          <a:solidFill>
            <a:schemeClr val="accent6">
              <a:lumMod val="75000"/>
            </a:schemeClr>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35" name="Half Frame 134"/>
          <p:cNvSpPr/>
          <p:nvPr/>
        </p:nvSpPr>
        <p:spPr>
          <a:xfrm flipH="1" flipV="1">
            <a:off x="41376600" y="28779952"/>
            <a:ext cx="1435413" cy="633248"/>
          </a:xfrm>
          <a:prstGeom prst="halfFrame">
            <a:avLst/>
          </a:prstGeom>
          <a:solidFill>
            <a:schemeClr val="accent6">
              <a:lumMod val="75000"/>
            </a:schemeClr>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2" name="Picture 2"/>
          <p:cNvPicPr>
            <a:picLocks noChangeAspect="1" noChangeArrowheads="1"/>
          </p:cNvPicPr>
          <p:nvPr/>
        </p:nvPicPr>
        <p:blipFill>
          <a:blip r:embed="rId9" cstate="print"/>
          <a:srcRect/>
          <a:stretch>
            <a:fillRect/>
          </a:stretch>
        </p:blipFill>
        <p:spPr bwMode="auto">
          <a:xfrm>
            <a:off x="30784800" y="6461760"/>
            <a:ext cx="4765319" cy="278892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27" name="Picture 3"/>
          <p:cNvPicPr>
            <a:picLocks noChangeAspect="1" noChangeArrowheads="1"/>
          </p:cNvPicPr>
          <p:nvPr/>
        </p:nvPicPr>
        <p:blipFill>
          <a:blip r:embed="rId10" cstate="print"/>
          <a:srcRect/>
          <a:stretch>
            <a:fillRect/>
          </a:stretch>
        </p:blipFill>
        <p:spPr bwMode="auto">
          <a:xfrm>
            <a:off x="30784800" y="9403080"/>
            <a:ext cx="4765319" cy="278892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28" name="Picture 4"/>
          <p:cNvPicPr>
            <a:picLocks noChangeAspect="1" noChangeArrowheads="1"/>
          </p:cNvPicPr>
          <p:nvPr/>
        </p:nvPicPr>
        <p:blipFill>
          <a:blip r:embed="rId11" cstate="print"/>
          <a:srcRect/>
          <a:stretch>
            <a:fillRect/>
          </a:stretch>
        </p:blipFill>
        <p:spPr bwMode="auto">
          <a:xfrm>
            <a:off x="30784800" y="12329160"/>
            <a:ext cx="4765319" cy="278892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29" name="Picture 5"/>
          <p:cNvPicPr>
            <a:picLocks noChangeAspect="1" noChangeArrowheads="1"/>
          </p:cNvPicPr>
          <p:nvPr/>
        </p:nvPicPr>
        <p:blipFill>
          <a:blip r:embed="rId12" cstate="print"/>
          <a:srcRect/>
          <a:stretch>
            <a:fillRect/>
          </a:stretch>
        </p:blipFill>
        <p:spPr bwMode="auto">
          <a:xfrm>
            <a:off x="30784800" y="15270480"/>
            <a:ext cx="4765319" cy="278892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30" name="Picture 6"/>
          <p:cNvPicPr>
            <a:picLocks noChangeAspect="1" noChangeArrowheads="1"/>
          </p:cNvPicPr>
          <p:nvPr/>
        </p:nvPicPr>
        <p:blipFill>
          <a:blip r:embed="rId13" cstate="print"/>
          <a:srcRect/>
          <a:stretch>
            <a:fillRect/>
          </a:stretch>
        </p:blipFill>
        <p:spPr bwMode="auto">
          <a:xfrm>
            <a:off x="30784800" y="18166080"/>
            <a:ext cx="4765319" cy="278892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27" name="Picture 3"/>
          <p:cNvPicPr>
            <a:picLocks noChangeAspect="1" noChangeArrowheads="1"/>
          </p:cNvPicPr>
          <p:nvPr/>
        </p:nvPicPr>
        <p:blipFill>
          <a:blip r:embed="rId14" cstate="print"/>
          <a:srcRect l="21863" r="18192"/>
          <a:stretch>
            <a:fillRect/>
          </a:stretch>
        </p:blipFill>
        <p:spPr bwMode="auto">
          <a:xfrm>
            <a:off x="35814000" y="6507480"/>
            <a:ext cx="6477000" cy="1074420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33" name="Picture 9"/>
          <p:cNvPicPr>
            <a:picLocks noChangeAspect="1" noChangeArrowheads="1"/>
          </p:cNvPicPr>
          <p:nvPr/>
        </p:nvPicPr>
        <p:blipFill>
          <a:blip r:embed="rId15" cstate="print"/>
          <a:srcRect l="9375" t="6944" r="7292" b="18056"/>
          <a:stretch>
            <a:fillRect/>
          </a:stretch>
        </p:blipFill>
        <p:spPr bwMode="auto">
          <a:xfrm>
            <a:off x="15468600" y="25603200"/>
            <a:ext cx="5638800" cy="380619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34" name="Picture 10"/>
          <p:cNvPicPr>
            <a:picLocks noChangeAspect="1" noChangeArrowheads="1"/>
          </p:cNvPicPr>
          <p:nvPr/>
        </p:nvPicPr>
        <p:blipFill>
          <a:blip r:embed="rId16" cstate="print"/>
          <a:srcRect/>
          <a:stretch>
            <a:fillRect/>
          </a:stretch>
        </p:blipFill>
        <p:spPr bwMode="auto">
          <a:xfrm>
            <a:off x="23050500" y="18897600"/>
            <a:ext cx="6400800" cy="480060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35" name="Picture 11"/>
          <p:cNvPicPr>
            <a:picLocks noChangeAspect="1" noChangeArrowheads="1"/>
          </p:cNvPicPr>
          <p:nvPr/>
        </p:nvPicPr>
        <p:blipFill>
          <a:blip r:embed="rId17" cstate="print"/>
          <a:srcRect/>
          <a:stretch>
            <a:fillRect/>
          </a:stretch>
        </p:blipFill>
        <p:spPr bwMode="auto">
          <a:xfrm>
            <a:off x="23050500" y="24612600"/>
            <a:ext cx="6400800" cy="480060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5"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871152" y="17480280"/>
            <a:ext cx="6419848" cy="347472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4264</TotalTime>
  <Words>606</Words>
  <Application>Microsoft Office PowerPoint</Application>
  <PresentationFormat>Custom</PresentationFormat>
  <Paragraphs>66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Ali A</dc:creator>
  <cp:lastModifiedBy>Ali</cp:lastModifiedBy>
  <cp:revision>195</cp:revision>
  <dcterms:created xsi:type="dcterms:W3CDTF">2008-12-19T19:08:39Z</dcterms:created>
  <dcterms:modified xsi:type="dcterms:W3CDTF">2015-05-27T07:13:30Z</dcterms:modified>
</cp:coreProperties>
</file>